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0B72FC-3CB6-436A-BD60-A5A75C213D22}" type="datetimeFigureOut">
              <a:rPr lang="en-US" smtClean="0"/>
              <a:pPr/>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73648-0465-42EF-BFC7-5C21E9714D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B72FC-3CB6-436A-BD60-A5A75C213D22}" type="datetimeFigureOut">
              <a:rPr lang="en-US" smtClean="0"/>
              <a:pPr/>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73648-0465-42EF-BFC7-5C21E9714D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B72FC-3CB6-436A-BD60-A5A75C213D22}" type="datetimeFigureOut">
              <a:rPr lang="en-US" smtClean="0"/>
              <a:pPr/>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73648-0465-42EF-BFC7-5C21E9714D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B72FC-3CB6-436A-BD60-A5A75C213D22}" type="datetimeFigureOut">
              <a:rPr lang="en-US" smtClean="0"/>
              <a:pPr/>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73648-0465-42EF-BFC7-5C21E9714D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0B72FC-3CB6-436A-BD60-A5A75C213D22}" type="datetimeFigureOut">
              <a:rPr lang="en-US" smtClean="0"/>
              <a:pPr/>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73648-0465-42EF-BFC7-5C21E9714D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0B72FC-3CB6-436A-BD60-A5A75C213D22}" type="datetimeFigureOut">
              <a:rPr lang="en-US" smtClean="0"/>
              <a:pPr/>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73648-0465-42EF-BFC7-5C21E9714D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0B72FC-3CB6-436A-BD60-A5A75C213D22}" type="datetimeFigureOut">
              <a:rPr lang="en-US" smtClean="0"/>
              <a:pPr/>
              <a:t>2/23/2016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073648-0465-42EF-BFC7-5C21E9714D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0B72FC-3CB6-436A-BD60-A5A75C213D22}" type="datetimeFigureOut">
              <a:rPr lang="en-US" smtClean="0"/>
              <a:pPr/>
              <a:t>2/23/2016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073648-0465-42EF-BFC7-5C21E9714D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0B72FC-3CB6-436A-BD60-A5A75C213D22}" type="datetimeFigureOut">
              <a:rPr lang="en-US" smtClean="0"/>
              <a:pPr/>
              <a:t>2/23/2016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073648-0465-42EF-BFC7-5C21E9714D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B72FC-3CB6-436A-BD60-A5A75C213D22}" type="datetimeFigureOut">
              <a:rPr lang="en-US" smtClean="0"/>
              <a:pPr/>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73648-0465-42EF-BFC7-5C21E9714D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B72FC-3CB6-436A-BD60-A5A75C213D22}" type="datetimeFigureOut">
              <a:rPr lang="en-US" smtClean="0"/>
              <a:pPr/>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73648-0465-42EF-BFC7-5C21E9714D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0B72FC-3CB6-436A-BD60-A5A75C213D22}" type="datetimeFigureOut">
              <a:rPr lang="en-US" smtClean="0"/>
              <a:pPr/>
              <a:t>2/23/2016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73648-0465-42EF-BFC7-5C21E9714D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latin typeface="Algerian" pitchFamily="82" charset="0"/>
              </a:rPr>
              <a:t>The Dharma</a:t>
            </a:r>
            <a:endParaRPr lang="en-US" sz="9600" dirty="0">
              <a:latin typeface="Algerian" pitchFamily="82" charset="0"/>
            </a:endParaRPr>
          </a:p>
        </p:txBody>
      </p:sp>
      <p:sp>
        <p:nvSpPr>
          <p:cNvPr id="3" name="Subtitle 2"/>
          <p:cNvSpPr>
            <a:spLocks noGrp="1"/>
          </p:cNvSpPr>
          <p:nvPr>
            <p:ph type="subTitle" idx="1"/>
          </p:nvPr>
        </p:nvSpPr>
        <p:spPr>
          <a:xfrm>
            <a:off x="914400" y="3810000"/>
            <a:ext cx="7620000" cy="685800"/>
          </a:xfrm>
        </p:spPr>
        <p:txBody>
          <a:bodyPr/>
          <a:lstStyle/>
          <a:p>
            <a:r>
              <a:rPr lang="en-US" i="1" dirty="0" smtClean="0"/>
              <a:t>Dharma means the teaching of the Buddha</a:t>
            </a:r>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Autofit/>
          </a:bodyPr>
          <a:lstStyle/>
          <a:p>
            <a:pPr algn="ctr">
              <a:buNone/>
            </a:pPr>
            <a:r>
              <a:rPr lang="en-US" sz="2800" dirty="0" err="1" smtClean="0">
                <a:solidFill>
                  <a:schemeClr val="bg1"/>
                </a:solidFill>
              </a:rPr>
              <a:t>Bhikkhus</a:t>
            </a:r>
            <a:r>
              <a:rPr lang="en-US" sz="2800" dirty="0" smtClean="0">
                <a:solidFill>
                  <a:schemeClr val="bg1"/>
                </a:solidFill>
              </a:rPr>
              <a:t>, when a noble follower who has heard (the truth) sees thus, he finds estrangement in the eye, finds estrangement in forms, finds estrangement in eye-consciousness, finds estrangement in eye-contact, and whatever is felt as pleasant or painful or neither-painful- nor-pleasant that arises with eye-contact for its indispensable condition, in that too he finds estrangement.</a:t>
            </a:r>
          </a:p>
          <a:p>
            <a:pPr algn="ctr">
              <a:buNone/>
            </a:pPr>
            <a:r>
              <a:rPr lang="en-US" sz="2800" b="1" dirty="0" smtClean="0">
                <a:solidFill>
                  <a:schemeClr val="bg1"/>
                </a:solidFill>
              </a:rPr>
              <a:t>The Fire Sermon (SN 35:28), translation by </a:t>
            </a:r>
            <a:r>
              <a:rPr lang="en-US" sz="2800" b="1" dirty="0" err="1" smtClean="0">
                <a:solidFill>
                  <a:schemeClr val="bg1"/>
                </a:solidFill>
              </a:rPr>
              <a:t>N̄anamoli</a:t>
            </a:r>
            <a:r>
              <a:rPr lang="en-US" sz="2800" b="1" dirty="0" smtClean="0">
                <a:solidFill>
                  <a:schemeClr val="bg1"/>
                </a:solidFill>
              </a:rPr>
              <a:t> </a:t>
            </a:r>
            <a:r>
              <a:rPr lang="en-US" sz="2800" b="1" dirty="0" err="1" smtClean="0">
                <a:solidFill>
                  <a:schemeClr val="bg1"/>
                </a:solidFill>
              </a:rPr>
              <a:t>Thera</a:t>
            </a:r>
            <a:r>
              <a:rPr lang="en-US" sz="2800" b="1" dirty="0" smtClean="0">
                <a:solidFill>
                  <a:schemeClr val="bg1"/>
                </a:solidFill>
              </a:rPr>
              <a:t>. © 1981 Buddhist Publication Society, used with permission</a:t>
            </a:r>
            <a:endParaRPr lang="en-US" sz="2800" dirty="0" smtClean="0">
              <a:solidFill>
                <a:schemeClr val="bg1"/>
              </a:solidFill>
            </a:endParaRPr>
          </a:p>
          <a:p>
            <a:pPr algn="ctr">
              <a:buNone/>
            </a:pPr>
            <a:r>
              <a:rPr lang="en-US" sz="2800" dirty="0" smtClean="0">
                <a:solidFill>
                  <a:schemeClr val="bg1"/>
                </a:solidFill>
              </a:rPr>
              <a:t>"Estrangement" here means disenchantment: a Buddhist aims to know sense conditions clearly as they are without becoming enchanted or misled by them.</a:t>
            </a:r>
            <a:r>
              <a:rPr lang="en-US" sz="2800" dirty="0" smtClean="0"/>
              <a:t/>
            </a:r>
            <a:br>
              <a:rPr lang="en-US" sz="2800" dirty="0" smtClean="0"/>
            </a:b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5821363"/>
          </a:xfrm>
        </p:spPr>
        <p:txBody>
          <a:bodyPr>
            <a:noAutofit/>
          </a:bodyPr>
          <a:lstStyle/>
          <a:p>
            <a:pPr algn="ctr">
              <a:buNone/>
            </a:pPr>
            <a:r>
              <a:rPr lang="en-US" sz="4000" b="1" dirty="0" smtClean="0">
                <a:solidFill>
                  <a:schemeClr val="bg1"/>
                </a:solidFill>
              </a:rPr>
              <a:t>Nirvana</a:t>
            </a:r>
            <a:endParaRPr lang="en-US" sz="2800" b="1" dirty="0" smtClean="0">
              <a:solidFill>
                <a:schemeClr val="bg1"/>
              </a:solidFill>
            </a:endParaRPr>
          </a:p>
          <a:p>
            <a:pPr algn="ctr"/>
            <a:r>
              <a:rPr lang="en-US" sz="2800" dirty="0" smtClean="0">
                <a:solidFill>
                  <a:schemeClr val="bg1"/>
                </a:solidFill>
              </a:rPr>
              <a:t>Nirvana means extinguishing. Attaining nirvana - reaching enlightenment - means extinguishing the three fires of greed, delusion and hatred.</a:t>
            </a:r>
          </a:p>
          <a:p>
            <a:pPr algn="ctr"/>
            <a:r>
              <a:rPr lang="en-US" sz="2800" dirty="0" smtClean="0">
                <a:solidFill>
                  <a:schemeClr val="bg1"/>
                </a:solidFill>
              </a:rPr>
              <a:t>Someone who reaches nirvana does not immediately disappear to a heavenly realm. Nirvana is better understood as a state of mind that humans can reach. It is a state of profound spiritual joy, without negative emotions and fears.</a:t>
            </a:r>
          </a:p>
          <a:p>
            <a:pPr algn="ctr"/>
            <a:r>
              <a:rPr lang="en-US" sz="2800" dirty="0" smtClean="0">
                <a:solidFill>
                  <a:schemeClr val="bg1"/>
                </a:solidFill>
              </a:rPr>
              <a:t>Someone who has attained enlightenment is filled with compassion for all living things.</a:t>
            </a:r>
          </a:p>
          <a:p>
            <a:pPr algn="ctr"/>
            <a:endParaRPr lang="en-US" sz="28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5821363"/>
          </a:xfrm>
        </p:spPr>
        <p:txBody>
          <a:bodyPr>
            <a:noAutofit/>
          </a:bodyPr>
          <a:lstStyle/>
          <a:p>
            <a:pPr algn="ctr">
              <a:buNone/>
            </a:pPr>
            <a:r>
              <a:rPr lang="en-US" sz="4000" b="1" dirty="0" smtClean="0">
                <a:solidFill>
                  <a:schemeClr val="bg1"/>
                </a:solidFill>
              </a:rPr>
              <a:t>Nirvana</a:t>
            </a:r>
            <a:endParaRPr lang="en-US" sz="2800" b="1" dirty="0" smtClean="0">
              <a:solidFill>
                <a:schemeClr val="bg1"/>
              </a:solidFill>
            </a:endParaRPr>
          </a:p>
          <a:p>
            <a:pPr algn="ctr"/>
            <a:r>
              <a:rPr lang="en-US" sz="2800" dirty="0" smtClean="0">
                <a:solidFill>
                  <a:schemeClr val="bg1"/>
                </a:solidFill>
              </a:rPr>
              <a:t>After death an enlightened person is liberated from the cycle of rebirth, but Buddhism gives no definite answers as to what happens next.</a:t>
            </a:r>
          </a:p>
          <a:p>
            <a:pPr algn="ctr"/>
            <a:r>
              <a:rPr lang="en-US" sz="2800" dirty="0" smtClean="0">
                <a:solidFill>
                  <a:schemeClr val="bg1"/>
                </a:solidFill>
              </a:rPr>
              <a:t>The Buddha discouraged his followers from asking too many questions about nirvana. He wanted them to concentrate on the task at hand, which was freeing themselves from the cycle of suffering. Asking questions is like quibbling with the doctor who is trying to save your life.</a:t>
            </a:r>
          </a:p>
          <a:p>
            <a:pPr algn="ctr"/>
            <a:endParaRPr lang="en-US" sz="28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Fourth Noble Truth</a:t>
            </a:r>
            <a:br>
              <a:rPr lang="en-US" b="1" dirty="0" smtClean="0"/>
            </a:br>
            <a:r>
              <a:rPr lang="en-US" b="1" dirty="0" smtClean="0"/>
              <a:t>Path to the cessation of suffering (</a:t>
            </a:r>
            <a:r>
              <a:rPr lang="en-US" b="1" dirty="0" err="1" smtClean="0"/>
              <a:t>Magga</a:t>
            </a:r>
            <a:r>
              <a:rPr lang="en-US" b="1" dirty="0" smtClean="0"/>
              <a:t>)</a:t>
            </a:r>
            <a:endParaRPr lang="en-US" dirty="0"/>
          </a:p>
        </p:txBody>
      </p:sp>
      <p:sp>
        <p:nvSpPr>
          <p:cNvPr id="3" name="Content Placeholder 2"/>
          <p:cNvSpPr>
            <a:spLocks noGrp="1"/>
          </p:cNvSpPr>
          <p:nvPr>
            <p:ph idx="1"/>
          </p:nvPr>
        </p:nvSpPr>
        <p:spPr>
          <a:xfrm>
            <a:off x="457200" y="1981200"/>
            <a:ext cx="8229600" cy="4144963"/>
          </a:xfrm>
        </p:spPr>
        <p:txBody>
          <a:bodyPr/>
          <a:lstStyle/>
          <a:p>
            <a:pPr algn="ctr"/>
            <a:r>
              <a:rPr lang="en-US" dirty="0" smtClean="0"/>
              <a:t>The final Noble Truth is the Buddha's prescription for the end of suffering. This is a set of principles called the Eightfold Path.</a:t>
            </a:r>
          </a:p>
          <a:p>
            <a:pPr algn="ctr"/>
            <a:r>
              <a:rPr lang="en-US" dirty="0" smtClean="0"/>
              <a:t>The Eightfold Path is also called the Middle Way: it avoids both indulgence and severe asceticism, neither of which the Buddha had found helpful in his search for enlightenment.</a:t>
            </a:r>
          </a:p>
          <a:p>
            <a:pPr algn="ct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u="sng" dirty="0" smtClean="0"/>
              <a:t>The eight divisions</a:t>
            </a:r>
            <a:endParaRPr lang="en-US" u="sng" dirty="0"/>
          </a:p>
        </p:txBody>
      </p:sp>
      <p:sp>
        <p:nvSpPr>
          <p:cNvPr id="3" name="Content Placeholder 2"/>
          <p:cNvSpPr>
            <a:spLocks noGrp="1"/>
          </p:cNvSpPr>
          <p:nvPr>
            <p:ph idx="1"/>
          </p:nvPr>
        </p:nvSpPr>
        <p:spPr>
          <a:xfrm>
            <a:off x="457200" y="838200"/>
            <a:ext cx="8229600" cy="5791200"/>
          </a:xfrm>
        </p:spPr>
        <p:txBody>
          <a:bodyPr>
            <a:normAutofit fontScale="85000" lnSpcReduction="10000"/>
          </a:bodyPr>
          <a:lstStyle/>
          <a:p>
            <a:pPr algn="ctr">
              <a:buNone/>
            </a:pPr>
            <a:r>
              <a:rPr lang="en-US" dirty="0" smtClean="0"/>
              <a:t>The eight stages are not to be taken in order, but rather support and reinforce each other:</a:t>
            </a:r>
          </a:p>
          <a:p>
            <a:pPr marL="514350" indent="-514350">
              <a:buFont typeface="+mj-lt"/>
              <a:buAutoNum type="arabicPeriod"/>
            </a:pPr>
            <a:r>
              <a:rPr lang="en-US" dirty="0" smtClean="0"/>
              <a:t>Right Understanding - </a:t>
            </a:r>
            <a:r>
              <a:rPr lang="en-US" dirty="0" err="1" smtClean="0"/>
              <a:t>Sammā</a:t>
            </a:r>
            <a:r>
              <a:rPr lang="en-US" dirty="0" smtClean="0"/>
              <a:t> </a:t>
            </a:r>
            <a:r>
              <a:rPr lang="en-US" dirty="0" err="1" smtClean="0"/>
              <a:t>ditthi</a:t>
            </a:r>
            <a:r>
              <a:rPr lang="en-US" dirty="0" smtClean="0"/>
              <a:t> -Accepting Buddhist teachings. (The Buddha never intended his followers to believe his teachings blindly, but to </a:t>
            </a:r>
            <a:r>
              <a:rPr lang="en-US" dirty="0" err="1" smtClean="0"/>
              <a:t>practise</a:t>
            </a:r>
            <a:r>
              <a:rPr lang="en-US" dirty="0" smtClean="0"/>
              <a:t> them and judge for themselves whether they were true.)</a:t>
            </a:r>
          </a:p>
          <a:p>
            <a:pPr marL="514350" indent="-514350">
              <a:buFont typeface="+mj-lt"/>
              <a:buAutoNum type="arabicPeriod"/>
            </a:pPr>
            <a:r>
              <a:rPr lang="en-US" dirty="0" smtClean="0"/>
              <a:t>Right Intention - </a:t>
            </a:r>
            <a:r>
              <a:rPr lang="en-US" dirty="0" err="1" smtClean="0"/>
              <a:t>Sammā</a:t>
            </a:r>
            <a:r>
              <a:rPr lang="en-US" dirty="0" smtClean="0"/>
              <a:t> </a:t>
            </a:r>
            <a:r>
              <a:rPr lang="en-US" dirty="0" err="1" smtClean="0"/>
              <a:t>san̄kappa</a:t>
            </a:r>
            <a:r>
              <a:rPr lang="en-US" dirty="0" smtClean="0"/>
              <a:t> -A commitment to cultivate the right attitudes.</a:t>
            </a:r>
          </a:p>
          <a:p>
            <a:pPr marL="514350" indent="-514350">
              <a:buFont typeface="+mj-lt"/>
              <a:buAutoNum type="arabicPeriod"/>
            </a:pPr>
            <a:r>
              <a:rPr lang="en-US" dirty="0" smtClean="0"/>
              <a:t>Right Speech - </a:t>
            </a:r>
            <a:r>
              <a:rPr lang="en-US" dirty="0" err="1" smtClean="0"/>
              <a:t>Sammā</a:t>
            </a:r>
            <a:r>
              <a:rPr lang="en-US" dirty="0" smtClean="0"/>
              <a:t> </a:t>
            </a:r>
            <a:r>
              <a:rPr lang="en-US" dirty="0" err="1" smtClean="0"/>
              <a:t>vācā</a:t>
            </a:r>
            <a:r>
              <a:rPr lang="en-US" dirty="0" smtClean="0"/>
              <a:t>- Speaking truthfully, avoiding slander, gossip and abusive speech.</a:t>
            </a:r>
          </a:p>
          <a:p>
            <a:pPr marL="514350" indent="-514350">
              <a:buFont typeface="+mj-lt"/>
              <a:buAutoNum type="arabicPeriod"/>
            </a:pPr>
            <a:r>
              <a:rPr lang="en-US" dirty="0" smtClean="0"/>
              <a:t>Right Action - </a:t>
            </a:r>
            <a:r>
              <a:rPr lang="en-US" dirty="0" err="1" smtClean="0"/>
              <a:t>Sammā</a:t>
            </a:r>
            <a:r>
              <a:rPr lang="en-US" dirty="0" smtClean="0"/>
              <a:t> </a:t>
            </a:r>
            <a:r>
              <a:rPr lang="en-US" dirty="0" err="1" smtClean="0"/>
              <a:t>kammanta</a:t>
            </a:r>
            <a:r>
              <a:rPr lang="en-US" dirty="0" smtClean="0"/>
              <a:t>- Behaving peacefully and harmoniously; refraining from stealing, killing and overindulgence in sensual pleasure.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u="sng" dirty="0" smtClean="0"/>
              <a:t>The eight divisions</a:t>
            </a:r>
            <a:endParaRPr lang="en-US" u="sng" dirty="0"/>
          </a:p>
        </p:txBody>
      </p:sp>
      <p:sp>
        <p:nvSpPr>
          <p:cNvPr id="3" name="Content Placeholder 2"/>
          <p:cNvSpPr>
            <a:spLocks noGrp="1"/>
          </p:cNvSpPr>
          <p:nvPr>
            <p:ph idx="1"/>
          </p:nvPr>
        </p:nvSpPr>
        <p:spPr>
          <a:xfrm>
            <a:off x="457200" y="838200"/>
            <a:ext cx="8229600" cy="5791200"/>
          </a:xfrm>
        </p:spPr>
        <p:txBody>
          <a:bodyPr>
            <a:normAutofit fontScale="85000" lnSpcReduction="20000"/>
          </a:bodyPr>
          <a:lstStyle/>
          <a:p>
            <a:pPr algn="ctr">
              <a:buNone/>
            </a:pPr>
            <a:r>
              <a:rPr lang="en-US" dirty="0" smtClean="0"/>
              <a:t>The eight stages are not to be taken in order, but rather support and reinforce each other:</a:t>
            </a:r>
          </a:p>
          <a:p>
            <a:pPr marL="514350" indent="-514350">
              <a:buFont typeface="+mj-lt"/>
              <a:buAutoNum type="arabicPeriod" startAt="5"/>
            </a:pPr>
            <a:r>
              <a:rPr lang="en-US" dirty="0" smtClean="0"/>
              <a:t>Right Livelihood - </a:t>
            </a:r>
            <a:r>
              <a:rPr lang="en-US" dirty="0" err="1" smtClean="0"/>
              <a:t>Sammā</a:t>
            </a:r>
            <a:r>
              <a:rPr lang="en-US" dirty="0" smtClean="0"/>
              <a:t> </a:t>
            </a:r>
            <a:r>
              <a:rPr lang="en-US" dirty="0" err="1" smtClean="0"/>
              <a:t>ājīva</a:t>
            </a:r>
            <a:r>
              <a:rPr lang="en-US" dirty="0" smtClean="0"/>
              <a:t> -Avoiding making a living in ways that cause harm, such as exploiting people or killing animals, or trading in intoxicants or weapons.</a:t>
            </a:r>
          </a:p>
          <a:p>
            <a:pPr marL="514350" indent="-514350">
              <a:buFont typeface="+mj-lt"/>
              <a:buAutoNum type="arabicPeriod" startAt="5"/>
            </a:pPr>
            <a:r>
              <a:rPr lang="en-US" dirty="0" smtClean="0"/>
              <a:t>Right Effort - </a:t>
            </a:r>
            <a:r>
              <a:rPr lang="en-US" dirty="0" err="1" smtClean="0"/>
              <a:t>Sammā</a:t>
            </a:r>
            <a:r>
              <a:rPr lang="en-US" dirty="0" smtClean="0"/>
              <a:t> </a:t>
            </a:r>
            <a:r>
              <a:rPr lang="en-US" dirty="0" err="1" smtClean="0"/>
              <a:t>vāyāma</a:t>
            </a:r>
            <a:r>
              <a:rPr lang="en-US" dirty="0" smtClean="0"/>
              <a:t>- Cultivating positive states of mind; freeing oneself from evil and unwholesome states and preventing them arising in future.</a:t>
            </a:r>
          </a:p>
          <a:p>
            <a:pPr marL="514350" indent="-514350">
              <a:buFont typeface="+mj-lt"/>
              <a:buAutoNum type="arabicPeriod" startAt="5"/>
            </a:pPr>
            <a:r>
              <a:rPr lang="en-US" dirty="0" smtClean="0"/>
              <a:t>Right Mindfulness - </a:t>
            </a:r>
            <a:r>
              <a:rPr lang="en-US" dirty="0" err="1" smtClean="0"/>
              <a:t>Sammā</a:t>
            </a:r>
            <a:r>
              <a:rPr lang="en-US" dirty="0" smtClean="0"/>
              <a:t> sati- Developing awareness of the body, sensations, feelings and states of mind.</a:t>
            </a:r>
          </a:p>
          <a:p>
            <a:pPr marL="514350" indent="-514350">
              <a:buFont typeface="+mj-lt"/>
              <a:buAutoNum type="arabicPeriod" startAt="5"/>
            </a:pPr>
            <a:r>
              <a:rPr lang="en-US" dirty="0" smtClean="0"/>
              <a:t>Right Concentration - </a:t>
            </a:r>
            <a:r>
              <a:rPr lang="en-US" dirty="0" err="1" smtClean="0"/>
              <a:t>Sammā</a:t>
            </a:r>
            <a:r>
              <a:rPr lang="en-US" dirty="0" smtClean="0"/>
              <a:t> </a:t>
            </a:r>
            <a:r>
              <a:rPr lang="en-US" dirty="0" err="1" smtClean="0"/>
              <a:t>samādhi</a:t>
            </a:r>
            <a:r>
              <a:rPr lang="en-US" dirty="0" smtClean="0"/>
              <a:t>- Developing the mental focus necessary for this awareness.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a:bodyPr>
          <a:lstStyle/>
          <a:p>
            <a:r>
              <a:rPr lang="en-US" dirty="0" smtClean="0"/>
              <a:t>The eight stages can be grouped into Wisdom (right understanding and intention), Ethical Conduct (right speech, action and livelihood) and Meditation (right effort, mindfulness and concentration).</a:t>
            </a:r>
          </a:p>
          <a:p>
            <a:r>
              <a:rPr lang="en-US" dirty="0" smtClean="0"/>
              <a:t>The Buddha described the Eightfold Path as a means to enlightenment, like a raft for crossing a river. Once one has reached the opposite shore, one no longer needs the raft and can leave it behind.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latin typeface="Aharoni" pitchFamily="2" charset="-79"/>
                <a:cs typeface="Aharoni" pitchFamily="2" charset="-79"/>
              </a:rPr>
              <a:t>Doctor Buddha?</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0" y="838200"/>
            <a:ext cx="9144000" cy="6019800"/>
          </a:xfrm>
        </p:spPr>
        <p:txBody>
          <a:bodyPr>
            <a:normAutofit/>
          </a:bodyPr>
          <a:lstStyle/>
          <a:p>
            <a:pPr algn="ctr">
              <a:buNone/>
            </a:pPr>
            <a:r>
              <a:rPr lang="en-US" sz="3400" dirty="0"/>
              <a:t>When we get sick, we go to a doctor. A good doctor first finds out what illness we have. Next he finds out what has caused it. Then he decides what the cure is. Finally, he prescribes the medicine that will make us well again. In the same way, the Buddha showed that there is suffering in the world. He explained the cause of this suffering. He taught that this suffering could be ended. Finally, he showed the way leading to the end of suffering. This is the Four Noble Truths.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What is the basis of the Buddha’s teachings? </a:t>
            </a:r>
            <a:r>
              <a:rPr lang="en-US" b="1" u="sng" dirty="0" smtClean="0"/>
              <a:t>THE FOUR NOBLE TRUTHS!</a:t>
            </a:r>
            <a:endParaRPr lang="en-US" b="1" u="sng" dirty="0"/>
          </a:p>
        </p:txBody>
      </p:sp>
      <p:sp>
        <p:nvSpPr>
          <p:cNvPr id="3" name="Content Placeholder 2"/>
          <p:cNvSpPr>
            <a:spLocks noGrp="1"/>
          </p:cNvSpPr>
          <p:nvPr>
            <p:ph idx="1"/>
          </p:nvPr>
        </p:nvSpPr>
        <p:spPr/>
        <p:txBody>
          <a:bodyPr>
            <a:normAutofit/>
          </a:bodyPr>
          <a:lstStyle/>
          <a:p>
            <a:pPr algn="ctr"/>
            <a:r>
              <a:rPr lang="en-US" sz="3600" dirty="0"/>
              <a:t>The Truth of Suffering (</a:t>
            </a:r>
            <a:r>
              <a:rPr lang="en-US" sz="3600" dirty="0" err="1"/>
              <a:t>Dukkha</a:t>
            </a:r>
            <a:r>
              <a:rPr lang="en-US" sz="3600" dirty="0"/>
              <a:t>) </a:t>
            </a:r>
            <a:endParaRPr lang="en-US" sz="3600" dirty="0" smtClean="0"/>
          </a:p>
          <a:p>
            <a:pPr algn="ctr"/>
            <a:r>
              <a:rPr lang="en-US" sz="3600" dirty="0" smtClean="0"/>
              <a:t>2</a:t>
            </a:r>
            <a:r>
              <a:rPr lang="en-US" sz="3600" dirty="0"/>
              <a:t>. The Truth of the Cause of Suffering </a:t>
            </a:r>
            <a:endParaRPr lang="en-US" sz="3600" dirty="0" smtClean="0"/>
          </a:p>
          <a:p>
            <a:pPr algn="ctr"/>
            <a:r>
              <a:rPr lang="en-US" sz="3600" dirty="0" smtClean="0"/>
              <a:t>3</a:t>
            </a:r>
            <a:r>
              <a:rPr lang="en-US" sz="3600" dirty="0"/>
              <a:t>. The Truth of the End of </a:t>
            </a:r>
            <a:r>
              <a:rPr lang="en-US" sz="3600" dirty="0" smtClean="0"/>
              <a:t>Suffering</a:t>
            </a:r>
          </a:p>
          <a:p>
            <a:pPr algn="ctr"/>
            <a:r>
              <a:rPr lang="en-US" sz="3600" dirty="0" smtClean="0"/>
              <a:t> </a:t>
            </a:r>
            <a:r>
              <a:rPr lang="en-US" sz="3600" dirty="0"/>
              <a:t>4. The Truth of the Path leading to the End of Suffering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3699" y="1447800"/>
            <a:ext cx="9157699" cy="4267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rPr>
              <a:t>The First Noble Truth</a:t>
            </a:r>
            <a:br>
              <a:rPr lang="en-US" b="1" dirty="0" smtClean="0">
                <a:solidFill>
                  <a:schemeClr val="bg1"/>
                </a:solidFill>
              </a:rPr>
            </a:br>
            <a:r>
              <a:rPr lang="en-US" b="1" dirty="0" smtClean="0">
                <a:solidFill>
                  <a:schemeClr val="bg1"/>
                </a:solidFill>
              </a:rPr>
              <a:t>Suffering (</a:t>
            </a:r>
            <a:r>
              <a:rPr lang="en-US" b="1" dirty="0" err="1" smtClean="0">
                <a:solidFill>
                  <a:schemeClr val="bg1"/>
                </a:solidFill>
              </a:rPr>
              <a:t>Dukkha</a:t>
            </a:r>
            <a:r>
              <a:rPr lang="en-US" b="1"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algn="ctr"/>
            <a:r>
              <a:rPr lang="en-US" dirty="0" smtClean="0">
                <a:solidFill>
                  <a:schemeClr val="bg1"/>
                </a:solidFill>
              </a:rPr>
              <a:t>Suffering comes in many forms. Three obvious kinds of suffering correspond to the first three sights the Buddha saw on his first journey outside his palace: old age, sickness and death.</a:t>
            </a:r>
          </a:p>
          <a:p>
            <a:pPr algn="ctr"/>
            <a:r>
              <a:rPr lang="en-US" dirty="0" smtClean="0">
                <a:solidFill>
                  <a:schemeClr val="bg1"/>
                </a:solidFill>
              </a:rPr>
              <a:t>But according to the Buddha, the problem of suffering goes much deeper. Life is not ideal: it frequently fails to live up to our expectations.</a:t>
            </a:r>
          </a:p>
          <a:p>
            <a:pPr algn="ctr"/>
            <a:r>
              <a:rPr lang="en-US" dirty="0" smtClean="0">
                <a:solidFill>
                  <a:schemeClr val="bg1"/>
                </a:solidFill>
              </a:rPr>
              <a:t>Human beings are subject to desires and cravings, but even when we are able to satisfy these desires, the satisfaction is only temporary. Pleasure does not last; or if it does, it becomes monotonous.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rPr>
              <a:t>The First Noble Truth</a:t>
            </a:r>
            <a:br>
              <a:rPr lang="en-US" b="1" dirty="0" smtClean="0">
                <a:solidFill>
                  <a:schemeClr val="bg1"/>
                </a:solidFill>
              </a:rPr>
            </a:br>
            <a:r>
              <a:rPr lang="en-US" b="1" dirty="0" smtClean="0">
                <a:solidFill>
                  <a:schemeClr val="bg1"/>
                </a:solidFill>
              </a:rPr>
              <a:t>Suffering (</a:t>
            </a:r>
            <a:r>
              <a:rPr lang="en-US" b="1" dirty="0" err="1" smtClean="0">
                <a:solidFill>
                  <a:schemeClr val="bg1"/>
                </a:solidFill>
              </a:rPr>
              <a:t>Dukkha</a:t>
            </a:r>
            <a:r>
              <a:rPr lang="en-US" b="1"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algn="ctr"/>
            <a:r>
              <a:rPr lang="en-US" dirty="0" smtClean="0">
                <a:solidFill>
                  <a:schemeClr val="bg1"/>
                </a:solidFill>
              </a:rPr>
              <a:t>Even when we are not suffering from outward causes like illness or bereavement, we are unfulfilled, unsatisfied. This is the truth of suffering.</a:t>
            </a:r>
          </a:p>
          <a:p>
            <a:pPr algn="ctr"/>
            <a:r>
              <a:rPr lang="en-US" dirty="0" smtClean="0">
                <a:solidFill>
                  <a:schemeClr val="bg1"/>
                </a:solidFill>
              </a:rPr>
              <a:t>Some people who encounter this teaching may find it pessimistic. Buddhists find it neither optimistic nor pessimistic, but realistic. Fortunately the Buddha's teachings do not end with suffering; rather, they go on to tell us what we can do about it and how to end it.</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Second Noble Truth</a:t>
            </a:r>
            <a:br>
              <a:rPr lang="en-US" b="1" dirty="0" smtClean="0"/>
            </a:br>
            <a:r>
              <a:rPr lang="en-US" b="1" dirty="0" smtClean="0"/>
              <a:t>Origin of suffering (</a:t>
            </a:r>
            <a:r>
              <a:rPr lang="en-US" b="1" dirty="0" err="1" smtClean="0"/>
              <a:t>Samudāya</a:t>
            </a:r>
            <a:r>
              <a:rPr lang="en-US" b="1" dirty="0" smtClean="0"/>
              <a:t>)</a:t>
            </a:r>
            <a:endParaRPr lang="en-US" b="1" dirty="0"/>
          </a:p>
        </p:txBody>
      </p:sp>
      <p:sp>
        <p:nvSpPr>
          <p:cNvPr id="3" name="Content Placeholder 2"/>
          <p:cNvSpPr>
            <a:spLocks noGrp="1"/>
          </p:cNvSpPr>
          <p:nvPr>
            <p:ph idx="1"/>
          </p:nvPr>
        </p:nvSpPr>
        <p:spPr>
          <a:xfrm>
            <a:off x="457200" y="1600200"/>
            <a:ext cx="8229600" cy="5257800"/>
          </a:xfrm>
        </p:spPr>
        <p:txBody>
          <a:bodyPr>
            <a:normAutofit fontScale="92500"/>
          </a:bodyPr>
          <a:lstStyle/>
          <a:p>
            <a:r>
              <a:rPr lang="en-US" dirty="0" smtClean="0"/>
              <a:t>Our day-to-day troubles may seem to have easily identifiable causes: thirst, pain from an injury, sadness from the loss of a loved one. In the second of his Noble Truths, though, the Buddha claimed to have found the cause of all suffering - and it is much more deeply rooted than our immediate worries.</a:t>
            </a:r>
          </a:p>
          <a:p>
            <a:r>
              <a:rPr lang="en-US" dirty="0" smtClean="0"/>
              <a:t>The Buddha taught that the root of all suffering is desire, </a:t>
            </a:r>
            <a:r>
              <a:rPr lang="en-US" i="1" dirty="0" err="1" smtClean="0"/>
              <a:t>tanhā</a:t>
            </a:r>
            <a:r>
              <a:rPr lang="en-US" dirty="0" smtClean="0"/>
              <a:t>. This comes in three forms, which he described as the Three Roots of Evil, or the Three Fires, or the Three Poisons.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Second Noble Truth</a:t>
            </a:r>
            <a:br>
              <a:rPr lang="en-US" b="1" dirty="0" smtClean="0"/>
            </a:br>
            <a:r>
              <a:rPr lang="en-US" b="1" dirty="0" smtClean="0"/>
              <a:t>Origin of suffering (</a:t>
            </a:r>
            <a:r>
              <a:rPr lang="en-US" b="1" dirty="0" err="1" smtClean="0"/>
              <a:t>Samudāya</a:t>
            </a:r>
            <a:r>
              <a:rPr lang="en-US" b="1" dirty="0" smtClean="0"/>
              <a:t>)</a:t>
            </a:r>
            <a:endParaRPr lang="en-US" b="1" dirty="0"/>
          </a:p>
        </p:txBody>
      </p:sp>
      <p:sp>
        <p:nvSpPr>
          <p:cNvPr id="3" name="Content Placeholder 2"/>
          <p:cNvSpPr>
            <a:spLocks noGrp="1"/>
          </p:cNvSpPr>
          <p:nvPr>
            <p:ph idx="1"/>
          </p:nvPr>
        </p:nvSpPr>
        <p:spPr>
          <a:xfrm>
            <a:off x="228600" y="1600200"/>
            <a:ext cx="4648200" cy="5257800"/>
          </a:xfrm>
        </p:spPr>
        <p:txBody>
          <a:bodyPr>
            <a:normAutofit fontScale="92500" lnSpcReduction="10000"/>
          </a:bodyPr>
          <a:lstStyle/>
          <a:p>
            <a:pPr algn="ctr">
              <a:buNone/>
            </a:pPr>
            <a:r>
              <a:rPr lang="en-US" b="1" dirty="0" smtClean="0"/>
              <a:t>The three roots of evil</a:t>
            </a:r>
          </a:p>
          <a:p>
            <a:pPr algn="ctr">
              <a:buNone/>
            </a:pPr>
            <a:r>
              <a:rPr lang="en-US" dirty="0" smtClean="0"/>
              <a:t>These are the three ultimate causes of suffering:</a:t>
            </a:r>
          </a:p>
          <a:p>
            <a:pPr algn="ctr"/>
            <a:r>
              <a:rPr lang="en-US" dirty="0" smtClean="0"/>
              <a:t>Greed and desire, represented in art by a rooster</a:t>
            </a:r>
          </a:p>
          <a:p>
            <a:pPr algn="ctr"/>
            <a:r>
              <a:rPr lang="en-US" dirty="0" smtClean="0"/>
              <a:t>Ignorance or delusion, represented by a pig</a:t>
            </a:r>
          </a:p>
          <a:p>
            <a:pPr algn="ctr"/>
            <a:r>
              <a:rPr lang="en-US" dirty="0" smtClean="0"/>
              <a:t>Hatred and destructive urges, represented by a snake</a:t>
            </a:r>
          </a:p>
          <a:p>
            <a:pPr>
              <a:buNone/>
            </a:pPr>
            <a:endParaRPr lang="en-US" dirty="0"/>
          </a:p>
        </p:txBody>
      </p:sp>
      <p:pic>
        <p:nvPicPr>
          <p:cNvPr id="1026" name="Picture 2" descr="A bird, a snake and a pig shown rushing around in a circle, each holding the tail of the next in its mouth."/>
          <p:cNvPicPr>
            <a:picLocks noChangeAspect="1" noChangeArrowheads="1"/>
          </p:cNvPicPr>
          <p:nvPr/>
        </p:nvPicPr>
        <p:blipFill>
          <a:blip r:embed="rId2" cstate="print"/>
          <a:srcRect/>
          <a:stretch>
            <a:fillRect/>
          </a:stretch>
        </p:blipFill>
        <p:spPr bwMode="auto">
          <a:xfrm>
            <a:off x="4876800" y="2057400"/>
            <a:ext cx="4076698" cy="407670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rPr>
              <a:t>The Third Noble Truth</a:t>
            </a:r>
            <a:br>
              <a:rPr lang="en-US" b="1" dirty="0" smtClean="0">
                <a:solidFill>
                  <a:schemeClr val="bg1"/>
                </a:solidFill>
              </a:rPr>
            </a:br>
            <a:r>
              <a:rPr lang="en-US" b="1" dirty="0" smtClean="0">
                <a:solidFill>
                  <a:schemeClr val="bg1"/>
                </a:solidFill>
              </a:rPr>
              <a:t>Cessation of suffering (</a:t>
            </a:r>
            <a:r>
              <a:rPr lang="en-US" b="1" dirty="0" err="1" smtClean="0">
                <a:solidFill>
                  <a:schemeClr val="bg1"/>
                </a:solidFill>
              </a:rPr>
              <a:t>Nirodha</a:t>
            </a:r>
            <a:r>
              <a:rPr lang="en-US" b="1"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p:txBody>
          <a:bodyPr/>
          <a:lstStyle/>
          <a:p>
            <a:pPr algn="ctr"/>
            <a:r>
              <a:rPr lang="en-US" dirty="0" smtClean="0">
                <a:solidFill>
                  <a:schemeClr val="bg1"/>
                </a:solidFill>
              </a:rPr>
              <a:t>The Buddha taught that the way to extinguish desire, which causes suffering, is to liberate oneself from attachment.</a:t>
            </a:r>
          </a:p>
          <a:p>
            <a:pPr algn="ctr"/>
            <a:r>
              <a:rPr lang="en-US" dirty="0" smtClean="0">
                <a:solidFill>
                  <a:schemeClr val="bg1"/>
                </a:solidFill>
              </a:rPr>
              <a:t>This is the third Noble Truth - the possibility of liberation.</a:t>
            </a:r>
          </a:p>
          <a:p>
            <a:pPr algn="ctr"/>
            <a:r>
              <a:rPr lang="en-US" dirty="0" smtClean="0">
                <a:solidFill>
                  <a:schemeClr val="bg1"/>
                </a:solidFill>
              </a:rPr>
              <a:t>The Buddha was a living example that this is possible in a human lifetime.</a:t>
            </a:r>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1161</Words>
  <Application>Microsoft Office PowerPoint</Application>
  <PresentationFormat>On-screen Show (4:3)</PresentationFormat>
  <Paragraphs>56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Dharma</vt:lpstr>
      <vt:lpstr>Doctor Buddha?</vt:lpstr>
      <vt:lpstr>What is the basis of the Buddha’s teachings? THE FOUR NOBLE TRUTHS!</vt:lpstr>
      <vt:lpstr>PowerPoint Presentation</vt:lpstr>
      <vt:lpstr>The First Noble Truth Suffering (Dukkha)</vt:lpstr>
      <vt:lpstr>The First Noble Truth Suffering (Dukkha)</vt:lpstr>
      <vt:lpstr>The Second Noble Truth Origin of suffering (Samudāya)</vt:lpstr>
      <vt:lpstr>The Second Noble Truth Origin of suffering (Samudāya)</vt:lpstr>
      <vt:lpstr>The Third Noble Truth Cessation of suffering (Nirodha)</vt:lpstr>
      <vt:lpstr>PowerPoint Presentation</vt:lpstr>
      <vt:lpstr>PowerPoint Presentation</vt:lpstr>
      <vt:lpstr>PowerPoint Presentation</vt:lpstr>
      <vt:lpstr>The Fourth Noble Truth Path to the cessation of suffering (Magga)</vt:lpstr>
      <vt:lpstr>The eight divisions</vt:lpstr>
      <vt:lpstr>The eight divisions</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Dharma</dc:title>
  <dc:creator>Megan</dc:creator>
  <cp:lastModifiedBy>NCDSB</cp:lastModifiedBy>
  <cp:revision>3</cp:revision>
  <dcterms:created xsi:type="dcterms:W3CDTF">2013-10-15T00:12:58Z</dcterms:created>
  <dcterms:modified xsi:type="dcterms:W3CDTF">2016-02-23T14:24:44Z</dcterms:modified>
</cp:coreProperties>
</file>